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Roboto Bold" charset="1" panose="02000000000000000000"/>
      <p:regular r:id="rId13"/>
    </p:embeddedFont>
    <p:embeddedFont>
      <p:font typeface="Source Sans Pro" charset="1" panose="020B0503030403020204"/>
      <p:regular r:id="rId14"/>
    </p:embeddedFont>
    <p:embeddedFont>
      <p:font typeface="XB Niloofar Bold" charset="1" panose="02000803080000020003"/>
      <p:regular r:id="rId15"/>
    </p:embeddedFont>
    <p:embeddedFont>
      <p:font typeface="Roboto" charset="1" panose="02000000000000000000"/>
      <p:regular r:id="rId16"/>
    </p:embeddedFont>
    <p:embeddedFont>
      <p:font typeface="DM Sans" charset="1" panose="00000000000000000000"/>
      <p:regular r:id="rId17"/>
    </p:embeddedFont>
    <p:embeddedFont>
      <p:font typeface="Nunito Sans Bold" charset="1" panose="00000800000000000000"/>
      <p:regular r:id="rId18"/>
    </p:embeddedFont>
    <p:embeddedFont>
      <p:font typeface="Nunito Sans Heavy" charset="1" panose="00000A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6720" y="589389"/>
            <a:ext cx="17097020" cy="9175129"/>
          </a:xfrm>
          <a:custGeom>
            <a:avLst/>
            <a:gdLst/>
            <a:ahLst/>
            <a:cxnLst/>
            <a:rect r="r" b="b" t="t" l="l"/>
            <a:pathLst>
              <a:path h="9175129" w="17097020">
                <a:moveTo>
                  <a:pt x="0" y="0"/>
                </a:moveTo>
                <a:lnTo>
                  <a:pt x="17097020" y="0"/>
                </a:lnTo>
                <a:lnTo>
                  <a:pt x="17097020" y="9175128"/>
                </a:lnTo>
                <a:lnTo>
                  <a:pt x="0" y="9175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-6338" t="-15615" r="-6338" b="-100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06533" y="1325248"/>
            <a:ext cx="1674935" cy="1674935"/>
          </a:xfrm>
          <a:custGeom>
            <a:avLst/>
            <a:gdLst/>
            <a:ahLst/>
            <a:cxnLst/>
            <a:rect r="r" b="b" t="t" l="l"/>
            <a:pathLst>
              <a:path h="1674935" w="1674935">
                <a:moveTo>
                  <a:pt x="0" y="0"/>
                </a:moveTo>
                <a:lnTo>
                  <a:pt x="1674934" y="0"/>
                </a:lnTo>
                <a:lnTo>
                  <a:pt x="1674934" y="1674935"/>
                </a:lnTo>
                <a:lnTo>
                  <a:pt x="0" y="1674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94331" y="5091228"/>
            <a:ext cx="9299337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Image-to-Insight: AI-Powered Farming Decision Support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28107" y="7426925"/>
            <a:ext cx="7574230" cy="153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MEMBERS :  RAVIKIRAN AITHAL</a:t>
            </a:r>
            <a:r>
              <a:rPr lang="en-US" sz="27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(1RV22AI044)</a:t>
            </a:r>
          </a:p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RAKESH H G (1RV22AI042)</a:t>
            </a:r>
          </a:p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S KUSHAAL(1RV22AI047)</a:t>
            </a:r>
          </a:p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NISHANTH UDUPA (1RV22AI033)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41094" y="3000183"/>
            <a:ext cx="4405811" cy="1885668"/>
            <a:chOff x="0" y="0"/>
            <a:chExt cx="5874415" cy="251422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28600"/>
              <a:ext cx="1634917" cy="2742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340"/>
                </a:lnSpc>
              </a:pPr>
              <a:r>
                <a:rPr lang="en-US" b="true" sz="12386" spc="2056">
                  <a:solidFill>
                    <a:srgbClr val="F1B57D"/>
                  </a:solidFill>
                  <a:latin typeface="XB Niloofar Bold"/>
                  <a:ea typeface="XB Niloofar Bold"/>
                  <a:cs typeface="XB Niloofar Bold"/>
                  <a:sym typeface="XB Niloofar Bold"/>
                </a:rPr>
                <a:t>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020676" y="-228600"/>
              <a:ext cx="1203787" cy="2742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340"/>
                </a:lnSpc>
              </a:pPr>
              <a:r>
                <a:rPr lang="en-US" b="true" sz="12386" spc="2056">
                  <a:solidFill>
                    <a:srgbClr val="FFFFFF"/>
                  </a:solidFill>
                  <a:latin typeface="XB Niloofar Bold"/>
                  <a:ea typeface="XB Niloofar Bold"/>
                  <a:cs typeface="XB Niloofar Bold"/>
                  <a:sym typeface="XB Niloofar Bold"/>
                </a:rPr>
                <a:t>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611938" y="-228600"/>
              <a:ext cx="975542" cy="2742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340"/>
                </a:lnSpc>
              </a:pPr>
              <a:r>
                <a:rPr lang="en-US" b="true" sz="12386" spc="2056">
                  <a:solidFill>
                    <a:srgbClr val="FFFFFF"/>
                  </a:solidFill>
                  <a:latin typeface="XB Niloofar Bold"/>
                  <a:ea typeface="XB Niloofar Bold"/>
                  <a:cs typeface="XB Niloofar Bold"/>
                  <a:sym typeface="XB Niloofar Bold"/>
                </a:rPr>
                <a:t>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974955" y="-228600"/>
              <a:ext cx="899460" cy="2742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7340"/>
                </a:lnSpc>
              </a:pPr>
              <a:r>
                <a:rPr lang="en-US" b="true" sz="12386" spc="2056">
                  <a:solidFill>
                    <a:srgbClr val="F1B57D"/>
                  </a:solidFill>
                  <a:latin typeface="XB Niloofar Bold"/>
                  <a:ea typeface="XB Niloofar Bold"/>
                  <a:cs typeface="XB Niloofar Bold"/>
                  <a:sym typeface="XB Niloofar Bold"/>
                </a:rPr>
                <a:t>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0084" y="361766"/>
            <a:ext cx="17225110" cy="9548753"/>
            <a:chOff x="0" y="0"/>
            <a:chExt cx="6862939" cy="38044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62939" cy="3804476"/>
            </a:xfrm>
            <a:custGeom>
              <a:avLst/>
              <a:gdLst/>
              <a:ahLst/>
              <a:cxnLst/>
              <a:rect r="r" b="b" t="t" l="l"/>
              <a:pathLst>
                <a:path h="3804476" w="6862939">
                  <a:moveTo>
                    <a:pt x="6738479" y="3804476"/>
                  </a:moveTo>
                  <a:lnTo>
                    <a:pt x="124460" y="3804476"/>
                  </a:lnTo>
                  <a:cubicBezTo>
                    <a:pt x="55880" y="3804476"/>
                    <a:pt x="0" y="3748596"/>
                    <a:pt x="0" y="3680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680016"/>
                  </a:lnTo>
                  <a:cubicBezTo>
                    <a:pt x="6862939" y="3748596"/>
                    <a:pt x="6807059" y="3804476"/>
                    <a:pt x="6738479" y="3804476"/>
                  </a:cubicBezTo>
                  <a:close/>
                </a:path>
              </a:pathLst>
            </a:custGeom>
            <a:solidFill>
              <a:srgbClr val="D7E5D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82586" y="2100799"/>
            <a:ext cx="5021034" cy="6085401"/>
            <a:chOff x="0" y="0"/>
            <a:chExt cx="6350000" cy="76960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7697354"/>
            </a:xfrm>
            <a:custGeom>
              <a:avLst/>
              <a:gdLst/>
              <a:ahLst/>
              <a:cxnLst/>
              <a:rect r="r" b="b" t="t" l="l"/>
              <a:pathLst>
                <a:path h="7697354" w="6350000">
                  <a:moveTo>
                    <a:pt x="0" y="7217387"/>
                  </a:moveTo>
                  <a:lnTo>
                    <a:pt x="0" y="478696"/>
                  </a:lnTo>
                  <a:cubicBezTo>
                    <a:pt x="0" y="213951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213951"/>
                    <a:pt x="6350000" y="478696"/>
                  </a:cubicBezTo>
                  <a:lnTo>
                    <a:pt x="6350000" y="7218927"/>
                  </a:lnTo>
                  <a:cubicBezTo>
                    <a:pt x="6350000" y="7483672"/>
                    <a:pt x="6173470" y="7697354"/>
                    <a:pt x="5955030" y="7697354"/>
                  </a:cubicBezTo>
                  <a:lnTo>
                    <a:pt x="394970" y="7697354"/>
                  </a:lnTo>
                  <a:cubicBezTo>
                    <a:pt x="176530" y="7696085"/>
                    <a:pt x="0" y="7482133"/>
                    <a:pt x="0" y="7217387"/>
                  </a:cubicBezTo>
                  <a:close/>
                </a:path>
              </a:pathLst>
            </a:custGeom>
            <a:blipFill>
              <a:blip r:embed="rId3"/>
              <a:stretch>
                <a:fillRect l="-10609" t="0" r="-1060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070345" y="2428859"/>
            <a:ext cx="10887959" cy="664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4864" indent="-312432" lvl="1">
              <a:lnSpc>
                <a:spcPts val="4370"/>
              </a:lnSpc>
              <a:buFont typeface="Arial"/>
              <a:buChar char="•"/>
            </a:pPr>
            <a:r>
              <a:rPr lang="en-US" sz="2894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Agriculture </a:t>
            </a:r>
            <a:r>
              <a:rPr lang="en-US" b="true" sz="2894">
                <a:solidFill>
                  <a:srgbClr val="141414"/>
                </a:solidFill>
                <a:latin typeface="Roboto Bold"/>
                <a:ea typeface="Roboto Bold"/>
                <a:cs typeface="Roboto Bold"/>
                <a:sym typeface="Roboto Bold"/>
              </a:rPr>
              <a:t>supports over 60% </a:t>
            </a:r>
            <a:r>
              <a:rPr lang="en-US" sz="2894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of India’s population but faces significant challenges, including air pollution reducing crop yields by up to 30% and pests causing 15-25% losses annually, with $10 billion in damages linked to climate variability​ (</a:t>
            </a:r>
            <a:r>
              <a:rPr lang="en-US" sz="2894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Insights on India, Mongabay-India). </a:t>
            </a:r>
          </a:p>
          <a:p>
            <a:pPr algn="l" marL="624864" indent="-312432" lvl="1">
              <a:lnSpc>
                <a:spcPts val="4370"/>
              </a:lnSpc>
              <a:buFont typeface="Arial"/>
              <a:buChar char="•"/>
            </a:pPr>
            <a:r>
              <a:rPr lang="en-US" sz="2894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Additionally, only 48% of farmland is irrigated, making rain-fed areas vulnerable (Down to Earth, Mongabay-India)</a:t>
            </a:r>
          </a:p>
          <a:p>
            <a:pPr algn="l" marL="624864" indent="-312432" lvl="1">
              <a:lnSpc>
                <a:spcPts val="4370"/>
              </a:lnSpc>
              <a:buFont typeface="Arial"/>
              <a:buChar char="•"/>
            </a:pPr>
            <a:r>
              <a:rPr lang="en-US" sz="2894">
                <a:solidFill>
                  <a:srgbClr val="141414"/>
                </a:solidFill>
                <a:latin typeface="Roboto"/>
                <a:ea typeface="Roboto"/>
                <a:cs typeface="Roboto"/>
                <a:sym typeface="Roboto"/>
              </a:rPr>
              <a:t>The Image-to-Insight AI system offers a transformative solution, enabling farmers to analyze crop photos for real-time insights. This innovative tool supports sustainable practices, precision farming, and improved profitability for India’s agricultural sector.</a:t>
            </a:r>
          </a:p>
        </p:txBody>
      </p:sp>
      <p:sp>
        <p:nvSpPr>
          <p:cNvPr name="AutoShape 8" id="8"/>
          <p:cNvSpPr/>
          <p:nvPr/>
        </p:nvSpPr>
        <p:spPr>
          <a:xfrm rot="5400000">
            <a:off x="15307919" y="8417186"/>
            <a:ext cx="57150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176650" y="3773886"/>
            <a:ext cx="6507444" cy="7701117"/>
          </a:xfrm>
          <a:custGeom>
            <a:avLst/>
            <a:gdLst/>
            <a:ahLst/>
            <a:cxnLst/>
            <a:rect r="r" b="b" t="t" l="l"/>
            <a:pathLst>
              <a:path h="7701117" w="6507444">
                <a:moveTo>
                  <a:pt x="0" y="0"/>
                </a:moveTo>
                <a:lnTo>
                  <a:pt x="6507444" y="0"/>
                </a:lnTo>
                <a:lnTo>
                  <a:pt x="6507444" y="7701118"/>
                </a:lnTo>
                <a:lnTo>
                  <a:pt x="0" y="77011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070345" y="128248"/>
            <a:ext cx="5750209" cy="1800903"/>
            <a:chOff x="0" y="0"/>
            <a:chExt cx="2122355" cy="6646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22356" cy="664699"/>
            </a:xfrm>
            <a:custGeom>
              <a:avLst/>
              <a:gdLst/>
              <a:ahLst/>
              <a:cxnLst/>
              <a:rect r="r" b="b" t="t" l="l"/>
              <a:pathLst>
                <a:path h="664699" w="2122356">
                  <a:moveTo>
                    <a:pt x="1997895" y="664699"/>
                  </a:moveTo>
                  <a:lnTo>
                    <a:pt x="124460" y="664699"/>
                  </a:lnTo>
                  <a:cubicBezTo>
                    <a:pt x="55880" y="664699"/>
                    <a:pt x="0" y="608819"/>
                    <a:pt x="0" y="5402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97896" y="0"/>
                  </a:lnTo>
                  <a:cubicBezTo>
                    <a:pt x="2066476" y="0"/>
                    <a:pt x="2122356" y="55880"/>
                    <a:pt x="2122356" y="124460"/>
                  </a:cubicBezTo>
                  <a:lnTo>
                    <a:pt x="2122356" y="540239"/>
                  </a:lnTo>
                  <a:cubicBezTo>
                    <a:pt x="2122356" y="608819"/>
                    <a:pt x="2066476" y="664699"/>
                    <a:pt x="1997896" y="664699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096580" y="128248"/>
            <a:ext cx="2191420" cy="2191420"/>
          </a:xfrm>
          <a:custGeom>
            <a:avLst/>
            <a:gdLst/>
            <a:ahLst/>
            <a:cxnLst/>
            <a:rect r="r" b="b" t="t" l="l"/>
            <a:pathLst>
              <a:path h="2191420" w="2191420">
                <a:moveTo>
                  <a:pt x="0" y="0"/>
                </a:moveTo>
                <a:lnTo>
                  <a:pt x="2191420" y="0"/>
                </a:lnTo>
                <a:lnTo>
                  <a:pt x="2191420" y="2191420"/>
                </a:lnTo>
                <a:lnTo>
                  <a:pt x="0" y="2191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44807" y="533216"/>
            <a:ext cx="526951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9"/>
              </a:lnSpc>
            </a:pPr>
            <a:r>
              <a:rPr lang="en-US" sz="7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7E5D8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32445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940" y="1061262"/>
            <a:ext cx="10170892" cy="214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678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Addressing Farmers' Pain Points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21519" y="4133107"/>
            <a:ext cx="614362" cy="614362"/>
            <a:chOff x="0" y="0"/>
            <a:chExt cx="819150" cy="81915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19150" cy="819150"/>
              <a:chOff x="0" y="0"/>
              <a:chExt cx="819150" cy="8191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6350" y="6350"/>
                <a:ext cx="806450" cy="806450"/>
              </a:xfrm>
              <a:custGeom>
                <a:avLst/>
                <a:gdLst/>
                <a:ahLst/>
                <a:cxnLst/>
                <a:rect r="r" b="b" t="t" l="l"/>
                <a:pathLst>
                  <a:path h="806450" w="806450">
                    <a:moveTo>
                      <a:pt x="0" y="150495"/>
                    </a:moveTo>
                    <a:cubicBezTo>
                      <a:pt x="0" y="67437"/>
                      <a:pt x="67437" y="0"/>
                      <a:pt x="150495" y="0"/>
                    </a:cubicBezTo>
                    <a:lnTo>
                      <a:pt x="655955" y="0"/>
                    </a:lnTo>
                    <a:cubicBezTo>
                      <a:pt x="739013" y="0"/>
                      <a:pt x="806450" y="67437"/>
                      <a:pt x="806450" y="150495"/>
                    </a:cubicBezTo>
                    <a:lnTo>
                      <a:pt x="806450" y="655955"/>
                    </a:lnTo>
                    <a:cubicBezTo>
                      <a:pt x="806450" y="739013"/>
                      <a:pt x="739013" y="806450"/>
                      <a:pt x="655955" y="806450"/>
                    </a:cubicBezTo>
                    <a:lnTo>
                      <a:pt x="150495" y="806450"/>
                    </a:lnTo>
                    <a:cubicBezTo>
                      <a:pt x="67437" y="806450"/>
                      <a:pt x="0" y="739013"/>
                      <a:pt x="0" y="655955"/>
                    </a:cubicBezTo>
                    <a:close/>
                  </a:path>
                </a:pathLst>
              </a:custGeom>
              <a:solidFill>
                <a:srgbClr val="547808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9150" cy="819150"/>
              </a:xfrm>
              <a:custGeom>
                <a:avLst/>
                <a:gdLst/>
                <a:ahLst/>
                <a:cxnLst/>
                <a:rect r="r" b="b" t="t" l="l"/>
                <a:pathLst>
                  <a:path h="819150" w="819150">
                    <a:moveTo>
                      <a:pt x="0" y="156845"/>
                    </a:moveTo>
                    <a:cubicBezTo>
                      <a:pt x="0" y="70231"/>
                      <a:pt x="70231" y="0"/>
                      <a:pt x="156845" y="0"/>
                    </a:cubicBezTo>
                    <a:lnTo>
                      <a:pt x="662305" y="0"/>
                    </a:lnTo>
                    <a:lnTo>
                      <a:pt x="662305" y="6350"/>
                    </a:lnTo>
                    <a:lnTo>
                      <a:pt x="662305" y="0"/>
                    </a:lnTo>
                    <a:lnTo>
                      <a:pt x="662305" y="6350"/>
                    </a:lnTo>
                    <a:lnTo>
                      <a:pt x="662305" y="0"/>
                    </a:lnTo>
                    <a:cubicBezTo>
                      <a:pt x="748919" y="0"/>
                      <a:pt x="819150" y="70231"/>
                      <a:pt x="819150" y="156845"/>
                    </a:cubicBezTo>
                    <a:lnTo>
                      <a:pt x="819150" y="662305"/>
                    </a:lnTo>
                    <a:lnTo>
                      <a:pt x="812800" y="662305"/>
                    </a:lnTo>
                    <a:lnTo>
                      <a:pt x="819150" y="662305"/>
                    </a:lnTo>
                    <a:cubicBezTo>
                      <a:pt x="819150" y="748919"/>
                      <a:pt x="748919" y="819150"/>
                      <a:pt x="662305" y="819150"/>
                    </a:cubicBezTo>
                    <a:lnTo>
                      <a:pt x="662305" y="812800"/>
                    </a:lnTo>
                    <a:lnTo>
                      <a:pt x="662305" y="819150"/>
                    </a:lnTo>
                    <a:lnTo>
                      <a:pt x="156845" y="819150"/>
                    </a:lnTo>
                    <a:lnTo>
                      <a:pt x="156845" y="812800"/>
                    </a:lnTo>
                    <a:lnTo>
                      <a:pt x="156845" y="819150"/>
                    </a:lnTo>
                    <a:cubicBezTo>
                      <a:pt x="70231" y="819150"/>
                      <a:pt x="0" y="748919"/>
                      <a:pt x="0" y="662305"/>
                    </a:cubicBezTo>
                    <a:lnTo>
                      <a:pt x="0" y="156845"/>
                    </a:lnTo>
                    <a:lnTo>
                      <a:pt x="6350" y="156845"/>
                    </a:lnTo>
                    <a:lnTo>
                      <a:pt x="0" y="156845"/>
                    </a:lnTo>
                    <a:moveTo>
                      <a:pt x="12700" y="156845"/>
                    </a:moveTo>
                    <a:lnTo>
                      <a:pt x="12700" y="662305"/>
                    </a:lnTo>
                    <a:lnTo>
                      <a:pt x="6350" y="662305"/>
                    </a:lnTo>
                    <a:lnTo>
                      <a:pt x="12700" y="662305"/>
                    </a:lnTo>
                    <a:cubicBezTo>
                      <a:pt x="12700" y="741934"/>
                      <a:pt x="77216" y="806450"/>
                      <a:pt x="156845" y="806450"/>
                    </a:cubicBezTo>
                    <a:lnTo>
                      <a:pt x="662305" y="806450"/>
                    </a:lnTo>
                    <a:cubicBezTo>
                      <a:pt x="741934" y="806450"/>
                      <a:pt x="806450" y="741934"/>
                      <a:pt x="806450" y="662305"/>
                    </a:cubicBezTo>
                    <a:lnTo>
                      <a:pt x="806450" y="156845"/>
                    </a:lnTo>
                    <a:lnTo>
                      <a:pt x="812800" y="156845"/>
                    </a:lnTo>
                    <a:lnTo>
                      <a:pt x="806450" y="156845"/>
                    </a:lnTo>
                    <a:cubicBezTo>
                      <a:pt x="806450" y="77216"/>
                      <a:pt x="741934" y="12700"/>
                      <a:pt x="662305" y="12700"/>
                    </a:cubicBezTo>
                    <a:lnTo>
                      <a:pt x="156845" y="12700"/>
                    </a:lnTo>
                    <a:lnTo>
                      <a:pt x="156845" y="6350"/>
                    </a:lnTo>
                    <a:lnTo>
                      <a:pt x="156845" y="12700"/>
                    </a:lnTo>
                    <a:cubicBezTo>
                      <a:pt x="77216" y="12700"/>
                      <a:pt x="12700" y="77216"/>
                      <a:pt x="12700" y="156845"/>
                    </a:cubicBezTo>
                    <a:close/>
                  </a:path>
                </a:pathLst>
              </a:custGeom>
              <a:solidFill>
                <a:srgbClr val="6D9121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67295" y="178793"/>
              <a:ext cx="284560" cy="588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5"/>
                </a:lnSpc>
              </a:pPr>
              <a:r>
                <a:rPr lang="en-US" sz="3125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79862" y="4054921"/>
            <a:ext cx="3766096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Lack of Time and Expertise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0491" y="4899471"/>
            <a:ext cx="3795467" cy="226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25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Farmers often lack the time and specialized knowledge required to manually analyze crop health and make informed decisions.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44629" y="4170015"/>
            <a:ext cx="614362" cy="614362"/>
            <a:chOff x="0" y="0"/>
            <a:chExt cx="819150" cy="81915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19150" cy="819150"/>
              <a:chOff x="0" y="0"/>
              <a:chExt cx="819150" cy="81915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6350" y="6350"/>
                <a:ext cx="806450" cy="806450"/>
              </a:xfrm>
              <a:custGeom>
                <a:avLst/>
                <a:gdLst/>
                <a:ahLst/>
                <a:cxnLst/>
                <a:rect r="r" b="b" t="t" l="l"/>
                <a:pathLst>
                  <a:path h="806450" w="806450">
                    <a:moveTo>
                      <a:pt x="0" y="150495"/>
                    </a:moveTo>
                    <a:cubicBezTo>
                      <a:pt x="0" y="67437"/>
                      <a:pt x="67437" y="0"/>
                      <a:pt x="150495" y="0"/>
                    </a:cubicBezTo>
                    <a:lnTo>
                      <a:pt x="655955" y="0"/>
                    </a:lnTo>
                    <a:cubicBezTo>
                      <a:pt x="739013" y="0"/>
                      <a:pt x="806450" y="67437"/>
                      <a:pt x="806450" y="150495"/>
                    </a:cubicBezTo>
                    <a:lnTo>
                      <a:pt x="806450" y="655955"/>
                    </a:lnTo>
                    <a:cubicBezTo>
                      <a:pt x="806450" y="739013"/>
                      <a:pt x="739013" y="806450"/>
                      <a:pt x="655955" y="806450"/>
                    </a:cubicBezTo>
                    <a:lnTo>
                      <a:pt x="150495" y="806450"/>
                    </a:lnTo>
                    <a:cubicBezTo>
                      <a:pt x="67437" y="806450"/>
                      <a:pt x="0" y="739013"/>
                      <a:pt x="0" y="655955"/>
                    </a:cubicBezTo>
                    <a:close/>
                  </a:path>
                </a:pathLst>
              </a:custGeom>
              <a:solidFill>
                <a:srgbClr val="547808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9150" cy="819150"/>
              </a:xfrm>
              <a:custGeom>
                <a:avLst/>
                <a:gdLst/>
                <a:ahLst/>
                <a:cxnLst/>
                <a:rect r="r" b="b" t="t" l="l"/>
                <a:pathLst>
                  <a:path h="819150" w="819150">
                    <a:moveTo>
                      <a:pt x="0" y="156845"/>
                    </a:moveTo>
                    <a:cubicBezTo>
                      <a:pt x="0" y="70231"/>
                      <a:pt x="70231" y="0"/>
                      <a:pt x="156845" y="0"/>
                    </a:cubicBezTo>
                    <a:lnTo>
                      <a:pt x="662305" y="0"/>
                    </a:lnTo>
                    <a:lnTo>
                      <a:pt x="662305" y="6350"/>
                    </a:lnTo>
                    <a:lnTo>
                      <a:pt x="662305" y="0"/>
                    </a:lnTo>
                    <a:lnTo>
                      <a:pt x="662305" y="6350"/>
                    </a:lnTo>
                    <a:lnTo>
                      <a:pt x="662305" y="0"/>
                    </a:lnTo>
                    <a:cubicBezTo>
                      <a:pt x="748919" y="0"/>
                      <a:pt x="819150" y="70231"/>
                      <a:pt x="819150" y="156845"/>
                    </a:cubicBezTo>
                    <a:lnTo>
                      <a:pt x="819150" y="662305"/>
                    </a:lnTo>
                    <a:lnTo>
                      <a:pt x="812800" y="662305"/>
                    </a:lnTo>
                    <a:lnTo>
                      <a:pt x="819150" y="662305"/>
                    </a:lnTo>
                    <a:cubicBezTo>
                      <a:pt x="819150" y="748919"/>
                      <a:pt x="748919" y="819150"/>
                      <a:pt x="662305" y="819150"/>
                    </a:cubicBezTo>
                    <a:lnTo>
                      <a:pt x="662305" y="812800"/>
                    </a:lnTo>
                    <a:lnTo>
                      <a:pt x="662305" y="819150"/>
                    </a:lnTo>
                    <a:lnTo>
                      <a:pt x="156845" y="819150"/>
                    </a:lnTo>
                    <a:lnTo>
                      <a:pt x="156845" y="812800"/>
                    </a:lnTo>
                    <a:lnTo>
                      <a:pt x="156845" y="819150"/>
                    </a:lnTo>
                    <a:cubicBezTo>
                      <a:pt x="70231" y="819150"/>
                      <a:pt x="0" y="748919"/>
                      <a:pt x="0" y="662305"/>
                    </a:cubicBezTo>
                    <a:lnTo>
                      <a:pt x="0" y="156845"/>
                    </a:lnTo>
                    <a:lnTo>
                      <a:pt x="6350" y="156845"/>
                    </a:lnTo>
                    <a:lnTo>
                      <a:pt x="0" y="156845"/>
                    </a:lnTo>
                    <a:moveTo>
                      <a:pt x="12700" y="156845"/>
                    </a:moveTo>
                    <a:lnTo>
                      <a:pt x="12700" y="662305"/>
                    </a:lnTo>
                    <a:lnTo>
                      <a:pt x="6350" y="662305"/>
                    </a:lnTo>
                    <a:lnTo>
                      <a:pt x="12700" y="662305"/>
                    </a:lnTo>
                    <a:cubicBezTo>
                      <a:pt x="12700" y="741934"/>
                      <a:pt x="77216" y="806450"/>
                      <a:pt x="156845" y="806450"/>
                    </a:cubicBezTo>
                    <a:lnTo>
                      <a:pt x="662305" y="806450"/>
                    </a:lnTo>
                    <a:cubicBezTo>
                      <a:pt x="741934" y="806450"/>
                      <a:pt x="806450" y="741934"/>
                      <a:pt x="806450" y="662305"/>
                    </a:cubicBezTo>
                    <a:lnTo>
                      <a:pt x="806450" y="156845"/>
                    </a:lnTo>
                    <a:lnTo>
                      <a:pt x="812800" y="156845"/>
                    </a:lnTo>
                    <a:lnTo>
                      <a:pt x="806450" y="156845"/>
                    </a:lnTo>
                    <a:cubicBezTo>
                      <a:pt x="806450" y="77216"/>
                      <a:pt x="741934" y="12700"/>
                      <a:pt x="662305" y="12700"/>
                    </a:cubicBezTo>
                    <a:lnTo>
                      <a:pt x="156845" y="12700"/>
                    </a:lnTo>
                    <a:lnTo>
                      <a:pt x="156845" y="6350"/>
                    </a:lnTo>
                    <a:lnTo>
                      <a:pt x="156845" y="12700"/>
                    </a:lnTo>
                    <a:cubicBezTo>
                      <a:pt x="77216" y="12700"/>
                      <a:pt x="12700" y="77216"/>
                      <a:pt x="12700" y="156845"/>
                    </a:cubicBezTo>
                    <a:close/>
                  </a:path>
                </a:pathLst>
              </a:custGeom>
              <a:solidFill>
                <a:srgbClr val="6D9121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39900" y="178793"/>
              <a:ext cx="539353" cy="588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5"/>
                </a:lnSpc>
              </a:pPr>
              <a:r>
                <a:rPr lang="en-US" sz="3125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723012" y="4054921"/>
            <a:ext cx="3766096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Inefficient Decision-Making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23012" y="4946877"/>
            <a:ext cx="3766096" cy="241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6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Without data-driven insights, farmers struggle to identify and address issues, leading to suboptimal farming outcomes.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36129" y="7892206"/>
            <a:ext cx="614362" cy="614362"/>
            <a:chOff x="0" y="0"/>
            <a:chExt cx="819150" cy="81915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19150" cy="819150"/>
              <a:chOff x="0" y="0"/>
              <a:chExt cx="819150" cy="81915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6350" y="6350"/>
                <a:ext cx="806450" cy="806450"/>
              </a:xfrm>
              <a:custGeom>
                <a:avLst/>
                <a:gdLst/>
                <a:ahLst/>
                <a:cxnLst/>
                <a:rect r="r" b="b" t="t" l="l"/>
                <a:pathLst>
                  <a:path h="806450" w="806450">
                    <a:moveTo>
                      <a:pt x="0" y="150495"/>
                    </a:moveTo>
                    <a:cubicBezTo>
                      <a:pt x="0" y="67437"/>
                      <a:pt x="67437" y="0"/>
                      <a:pt x="150495" y="0"/>
                    </a:cubicBezTo>
                    <a:lnTo>
                      <a:pt x="655955" y="0"/>
                    </a:lnTo>
                    <a:cubicBezTo>
                      <a:pt x="739013" y="0"/>
                      <a:pt x="806450" y="67437"/>
                      <a:pt x="806450" y="150495"/>
                    </a:cubicBezTo>
                    <a:lnTo>
                      <a:pt x="806450" y="655955"/>
                    </a:lnTo>
                    <a:cubicBezTo>
                      <a:pt x="806450" y="739013"/>
                      <a:pt x="739013" y="806450"/>
                      <a:pt x="655955" y="806450"/>
                    </a:cubicBezTo>
                    <a:lnTo>
                      <a:pt x="150495" y="806450"/>
                    </a:lnTo>
                    <a:cubicBezTo>
                      <a:pt x="67437" y="806450"/>
                      <a:pt x="0" y="739013"/>
                      <a:pt x="0" y="655955"/>
                    </a:cubicBezTo>
                    <a:close/>
                  </a:path>
                </a:pathLst>
              </a:custGeom>
              <a:solidFill>
                <a:srgbClr val="547808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9150" cy="819150"/>
              </a:xfrm>
              <a:custGeom>
                <a:avLst/>
                <a:gdLst/>
                <a:ahLst/>
                <a:cxnLst/>
                <a:rect r="r" b="b" t="t" l="l"/>
                <a:pathLst>
                  <a:path h="819150" w="819150">
                    <a:moveTo>
                      <a:pt x="0" y="156845"/>
                    </a:moveTo>
                    <a:cubicBezTo>
                      <a:pt x="0" y="70231"/>
                      <a:pt x="70231" y="0"/>
                      <a:pt x="156845" y="0"/>
                    </a:cubicBezTo>
                    <a:lnTo>
                      <a:pt x="662305" y="0"/>
                    </a:lnTo>
                    <a:lnTo>
                      <a:pt x="662305" y="6350"/>
                    </a:lnTo>
                    <a:lnTo>
                      <a:pt x="662305" y="0"/>
                    </a:lnTo>
                    <a:lnTo>
                      <a:pt x="662305" y="6350"/>
                    </a:lnTo>
                    <a:lnTo>
                      <a:pt x="662305" y="0"/>
                    </a:lnTo>
                    <a:cubicBezTo>
                      <a:pt x="748919" y="0"/>
                      <a:pt x="819150" y="70231"/>
                      <a:pt x="819150" y="156845"/>
                    </a:cubicBezTo>
                    <a:lnTo>
                      <a:pt x="819150" y="662305"/>
                    </a:lnTo>
                    <a:lnTo>
                      <a:pt x="812800" y="662305"/>
                    </a:lnTo>
                    <a:lnTo>
                      <a:pt x="819150" y="662305"/>
                    </a:lnTo>
                    <a:cubicBezTo>
                      <a:pt x="819150" y="748919"/>
                      <a:pt x="748919" y="819150"/>
                      <a:pt x="662305" y="819150"/>
                    </a:cubicBezTo>
                    <a:lnTo>
                      <a:pt x="662305" y="812800"/>
                    </a:lnTo>
                    <a:lnTo>
                      <a:pt x="662305" y="819150"/>
                    </a:lnTo>
                    <a:lnTo>
                      <a:pt x="156845" y="819150"/>
                    </a:lnTo>
                    <a:lnTo>
                      <a:pt x="156845" y="812800"/>
                    </a:lnTo>
                    <a:lnTo>
                      <a:pt x="156845" y="819150"/>
                    </a:lnTo>
                    <a:cubicBezTo>
                      <a:pt x="70231" y="819150"/>
                      <a:pt x="0" y="748919"/>
                      <a:pt x="0" y="662305"/>
                    </a:cubicBezTo>
                    <a:lnTo>
                      <a:pt x="0" y="156845"/>
                    </a:lnTo>
                    <a:lnTo>
                      <a:pt x="6350" y="156845"/>
                    </a:lnTo>
                    <a:lnTo>
                      <a:pt x="0" y="156845"/>
                    </a:lnTo>
                    <a:moveTo>
                      <a:pt x="12700" y="156845"/>
                    </a:moveTo>
                    <a:lnTo>
                      <a:pt x="12700" y="662305"/>
                    </a:lnTo>
                    <a:lnTo>
                      <a:pt x="6350" y="662305"/>
                    </a:lnTo>
                    <a:lnTo>
                      <a:pt x="12700" y="662305"/>
                    </a:lnTo>
                    <a:cubicBezTo>
                      <a:pt x="12700" y="741934"/>
                      <a:pt x="77216" y="806450"/>
                      <a:pt x="156845" y="806450"/>
                    </a:cubicBezTo>
                    <a:lnTo>
                      <a:pt x="662305" y="806450"/>
                    </a:lnTo>
                    <a:cubicBezTo>
                      <a:pt x="741934" y="806450"/>
                      <a:pt x="806450" y="741934"/>
                      <a:pt x="806450" y="662305"/>
                    </a:cubicBezTo>
                    <a:lnTo>
                      <a:pt x="806450" y="156845"/>
                    </a:lnTo>
                    <a:lnTo>
                      <a:pt x="812800" y="156845"/>
                    </a:lnTo>
                    <a:lnTo>
                      <a:pt x="806450" y="156845"/>
                    </a:lnTo>
                    <a:cubicBezTo>
                      <a:pt x="806450" y="77216"/>
                      <a:pt x="741934" y="12700"/>
                      <a:pt x="662305" y="12700"/>
                    </a:cubicBezTo>
                    <a:lnTo>
                      <a:pt x="156845" y="12700"/>
                    </a:lnTo>
                    <a:lnTo>
                      <a:pt x="156845" y="6350"/>
                    </a:lnTo>
                    <a:lnTo>
                      <a:pt x="156845" y="12700"/>
                    </a:lnTo>
                    <a:cubicBezTo>
                      <a:pt x="77216" y="12700"/>
                      <a:pt x="12700" y="77216"/>
                      <a:pt x="12700" y="156845"/>
                    </a:cubicBezTo>
                    <a:close/>
                  </a:path>
                </a:pathLst>
              </a:custGeom>
              <a:solidFill>
                <a:srgbClr val="6D9121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26008" y="178793"/>
              <a:ext cx="567135" cy="588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5"/>
                </a:lnSpc>
              </a:pPr>
              <a:r>
                <a:rPr lang="en-US" sz="3125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814512" y="7981900"/>
            <a:ext cx="5673924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Missed Opportunities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14512" y="8464500"/>
            <a:ext cx="7329488" cy="141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1"/>
              </a:lnSpc>
            </a:pPr>
            <a:r>
              <a:rPr lang="en-US" sz="234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Inefficient farming practices can result in decreased yields, waste, and missed opportunities for improved profitability.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21519" y="512471"/>
            <a:ext cx="5880855" cy="596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4649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Problem Definition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E5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9464" y="3318033"/>
            <a:ext cx="8024707" cy="8229600"/>
            <a:chOff x="0" y="0"/>
            <a:chExt cx="3393163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3163" cy="3479800"/>
            </a:xfrm>
            <a:custGeom>
              <a:avLst/>
              <a:gdLst/>
              <a:ahLst/>
              <a:cxnLst/>
              <a:rect r="r" b="b" t="t" l="l"/>
              <a:pathLst>
                <a:path h="3479800" w="3393163">
                  <a:moveTo>
                    <a:pt x="3268703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68703" y="0"/>
                  </a:lnTo>
                  <a:cubicBezTo>
                    <a:pt x="3337283" y="0"/>
                    <a:pt x="3393163" y="55880"/>
                    <a:pt x="3393163" y="124460"/>
                  </a:cubicBezTo>
                  <a:lnTo>
                    <a:pt x="3393163" y="3355340"/>
                  </a:lnTo>
                  <a:cubicBezTo>
                    <a:pt x="3393163" y="3423920"/>
                    <a:pt x="3337283" y="3479800"/>
                    <a:pt x="3268703" y="3479800"/>
                  </a:cubicBezTo>
                  <a:close/>
                </a:path>
              </a:pathLst>
            </a:custGeom>
            <a:solidFill>
              <a:srgbClr val="48730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183647" y="4886016"/>
            <a:ext cx="7133784" cy="8442348"/>
          </a:xfrm>
          <a:custGeom>
            <a:avLst/>
            <a:gdLst/>
            <a:ahLst/>
            <a:cxnLst/>
            <a:rect r="r" b="b" t="t" l="l"/>
            <a:pathLst>
              <a:path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9"/>
                </a:lnTo>
                <a:lnTo>
                  <a:pt x="0" y="844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7512" y="1853006"/>
            <a:ext cx="663182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8000" b="true">
                <a:solidFill>
                  <a:srgbClr val="48730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Our Solution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630871" y="1861171"/>
            <a:ext cx="1456862" cy="1456862"/>
            <a:chOff x="0" y="0"/>
            <a:chExt cx="1942483" cy="194248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942483" cy="1942483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602941"/>
              <a:ext cx="1942483" cy="85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b="true" sz="480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01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354562" y="2291764"/>
            <a:ext cx="7088772" cy="181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4"/>
              </a:lnSpc>
            </a:pPr>
            <a:r>
              <a:rPr lang="en-US" sz="2400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AI system leverages advanced computer vision and deep learning algorithms to analyze crop photos, detecting and diagnosing various issues such as pests, diseases, and nutrient deficiencies.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54562" y="1772171"/>
            <a:ext cx="6904738" cy="50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3600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AI-Powered Image Processing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630871" y="7801438"/>
            <a:ext cx="1456862" cy="145686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354562" y="8314944"/>
            <a:ext cx="7483272" cy="181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4"/>
              </a:lnSpc>
            </a:pPr>
            <a:r>
              <a:rPr lang="en-US" sz="2400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Farmers can continuously upload crop photos and receive updated insights, enabling them to proactively address issues and make timely, informed decisions throughout the growing season.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54562" y="7883271"/>
            <a:ext cx="4680229" cy="50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3600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Real-Time Monitoring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630871" y="4804858"/>
            <a:ext cx="1456862" cy="1456862"/>
            <a:chOff x="0" y="0"/>
            <a:chExt cx="1942483" cy="194248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942483" cy="1942483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307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602941"/>
              <a:ext cx="1942483" cy="85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b="true" sz="4800">
                  <a:solidFill>
                    <a:srgbClr val="FFFFFF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02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630871" y="8282219"/>
            <a:ext cx="145686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b="true" sz="4800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08799" y="5357100"/>
            <a:ext cx="7721544" cy="181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4"/>
              </a:lnSpc>
            </a:pPr>
            <a:r>
              <a:rPr lang="en-US" sz="2400">
                <a:solidFill>
                  <a:srgbClr val="14141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Based on the insights generated from the image analysis, the system provides tailored recommendations for optimizing farming practices, including targeted treatments, irrigation schedules, and harvesting strategies.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08799" y="4839702"/>
            <a:ext cx="6904738" cy="50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3600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Personalized Decision Support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00269" y="-221676"/>
            <a:ext cx="8330602" cy="1465082"/>
            <a:chOff x="0" y="0"/>
            <a:chExt cx="5055647" cy="8891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5647" cy="889124"/>
            </a:xfrm>
            <a:custGeom>
              <a:avLst/>
              <a:gdLst/>
              <a:ahLst/>
              <a:cxnLst/>
              <a:rect r="r" b="b" t="t" l="l"/>
              <a:pathLst>
                <a:path h="889124" w="5055647">
                  <a:moveTo>
                    <a:pt x="4931187" y="889124"/>
                  </a:moveTo>
                  <a:lnTo>
                    <a:pt x="124460" y="889124"/>
                  </a:lnTo>
                  <a:cubicBezTo>
                    <a:pt x="55880" y="889124"/>
                    <a:pt x="0" y="833244"/>
                    <a:pt x="0" y="7646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764664"/>
                  </a:lnTo>
                  <a:cubicBezTo>
                    <a:pt x="5055647" y="833244"/>
                    <a:pt x="4999767" y="889124"/>
                    <a:pt x="4931187" y="889124"/>
                  </a:cubicBezTo>
                  <a:close/>
                </a:path>
              </a:pathLst>
            </a:custGeom>
            <a:solidFill>
              <a:srgbClr val="487307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757512" y="3494405"/>
            <a:ext cx="6904548" cy="6918379"/>
            <a:chOff x="0" y="0"/>
            <a:chExt cx="10143490" cy="101638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143351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10143351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5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149600" y="2368550"/>
              <a:ext cx="51562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51562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5"/>
              <a:stretch>
                <a:fillRect l="-53906" t="0" r="-45726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74650" y="673100"/>
              <a:ext cx="6318250" cy="8427288"/>
            </a:xfrm>
            <a:custGeom>
              <a:avLst/>
              <a:gdLst/>
              <a:ahLst/>
              <a:cxnLst/>
              <a:rect r="r" b="b" t="t" l="l"/>
              <a:pathLst>
                <a:path h="8427288" w="6318250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6"/>
              <a:stretch>
                <a:fillRect l="-50097" t="0" r="-50097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99474" y="3570834"/>
            <a:ext cx="4757440" cy="3347145"/>
            <a:chOff x="0" y="0"/>
            <a:chExt cx="6343253" cy="44628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330569" cy="4450207"/>
            </a:xfrm>
            <a:custGeom>
              <a:avLst/>
              <a:gdLst/>
              <a:ahLst/>
              <a:cxnLst/>
              <a:rect r="r" b="b" t="t" l="l"/>
              <a:pathLst>
                <a:path h="4450207" w="6330569">
                  <a:moveTo>
                    <a:pt x="0" y="135382"/>
                  </a:moveTo>
                  <a:cubicBezTo>
                    <a:pt x="0" y="60579"/>
                    <a:pt x="60706" y="0"/>
                    <a:pt x="135509" y="0"/>
                  </a:cubicBezTo>
                  <a:lnTo>
                    <a:pt x="6195060" y="0"/>
                  </a:lnTo>
                  <a:cubicBezTo>
                    <a:pt x="6269863" y="0"/>
                    <a:pt x="6330569" y="60579"/>
                    <a:pt x="6330569" y="135382"/>
                  </a:cubicBezTo>
                  <a:lnTo>
                    <a:pt x="6330569" y="4314698"/>
                  </a:lnTo>
                  <a:cubicBezTo>
                    <a:pt x="6330569" y="4389501"/>
                    <a:pt x="6269863" y="4450080"/>
                    <a:pt x="6195060" y="4450080"/>
                  </a:cubicBezTo>
                  <a:lnTo>
                    <a:pt x="135509" y="4450080"/>
                  </a:lnTo>
                  <a:cubicBezTo>
                    <a:pt x="60706" y="4450207"/>
                    <a:pt x="0" y="4389501"/>
                    <a:pt x="0" y="431469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3269" cy="4462907"/>
            </a:xfrm>
            <a:custGeom>
              <a:avLst/>
              <a:gdLst/>
              <a:ahLst/>
              <a:cxnLst/>
              <a:rect r="r" b="b" t="t" l="l"/>
              <a:pathLst>
                <a:path h="4462907" w="6343269">
                  <a:moveTo>
                    <a:pt x="0" y="141732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6201410" y="0"/>
                  </a:lnTo>
                  <a:lnTo>
                    <a:pt x="6201410" y="6350"/>
                  </a:lnTo>
                  <a:lnTo>
                    <a:pt x="6201410" y="0"/>
                  </a:lnTo>
                  <a:cubicBezTo>
                    <a:pt x="6279769" y="0"/>
                    <a:pt x="6343269" y="63500"/>
                    <a:pt x="6343269" y="141732"/>
                  </a:cubicBezTo>
                  <a:lnTo>
                    <a:pt x="6336919" y="141732"/>
                  </a:lnTo>
                  <a:lnTo>
                    <a:pt x="6343269" y="141732"/>
                  </a:lnTo>
                  <a:lnTo>
                    <a:pt x="6343269" y="4321048"/>
                  </a:lnTo>
                  <a:lnTo>
                    <a:pt x="6336919" y="4321048"/>
                  </a:lnTo>
                  <a:lnTo>
                    <a:pt x="6343269" y="4321048"/>
                  </a:lnTo>
                  <a:cubicBezTo>
                    <a:pt x="6343269" y="4399407"/>
                    <a:pt x="6279769" y="4462780"/>
                    <a:pt x="6201410" y="4462780"/>
                  </a:cubicBezTo>
                  <a:lnTo>
                    <a:pt x="6201410" y="4456430"/>
                  </a:lnTo>
                  <a:lnTo>
                    <a:pt x="6201410" y="4462780"/>
                  </a:lnTo>
                  <a:lnTo>
                    <a:pt x="141859" y="4462780"/>
                  </a:lnTo>
                  <a:lnTo>
                    <a:pt x="141859" y="4456430"/>
                  </a:lnTo>
                  <a:lnTo>
                    <a:pt x="141859" y="4462780"/>
                  </a:lnTo>
                  <a:cubicBezTo>
                    <a:pt x="63500" y="4462907"/>
                    <a:pt x="0" y="4399407"/>
                    <a:pt x="0" y="4321048"/>
                  </a:cubicBezTo>
                  <a:lnTo>
                    <a:pt x="0" y="141732"/>
                  </a:lnTo>
                  <a:lnTo>
                    <a:pt x="6350" y="141732"/>
                  </a:lnTo>
                  <a:lnTo>
                    <a:pt x="0" y="141732"/>
                  </a:lnTo>
                  <a:moveTo>
                    <a:pt x="12700" y="141732"/>
                  </a:moveTo>
                  <a:lnTo>
                    <a:pt x="12700" y="4321048"/>
                  </a:lnTo>
                  <a:lnTo>
                    <a:pt x="6350" y="4321048"/>
                  </a:lnTo>
                  <a:lnTo>
                    <a:pt x="12700" y="4321048"/>
                  </a:lnTo>
                  <a:cubicBezTo>
                    <a:pt x="12700" y="4392295"/>
                    <a:pt x="70485" y="4450080"/>
                    <a:pt x="141859" y="4450080"/>
                  </a:cubicBezTo>
                  <a:lnTo>
                    <a:pt x="6201410" y="4450080"/>
                  </a:lnTo>
                  <a:cubicBezTo>
                    <a:pt x="6272784" y="4450080"/>
                    <a:pt x="6330569" y="4392295"/>
                    <a:pt x="6330569" y="4321048"/>
                  </a:cubicBezTo>
                  <a:lnTo>
                    <a:pt x="6330569" y="141732"/>
                  </a:lnTo>
                  <a:cubicBezTo>
                    <a:pt x="6330569" y="70485"/>
                    <a:pt x="6272784" y="12700"/>
                    <a:pt x="6201410" y="12700"/>
                  </a:cubicBezTo>
                  <a:lnTo>
                    <a:pt x="141859" y="12700"/>
                  </a:lnTo>
                  <a:lnTo>
                    <a:pt x="141859" y="6350"/>
                  </a:lnTo>
                  <a:lnTo>
                    <a:pt x="141859" y="12700"/>
                  </a:lnTo>
                  <a:cubicBezTo>
                    <a:pt x="70485" y="12700"/>
                    <a:pt x="12700" y="70485"/>
                    <a:pt x="12700" y="141732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689086" y="3570834"/>
            <a:ext cx="4757440" cy="3347145"/>
            <a:chOff x="0" y="0"/>
            <a:chExt cx="6343253" cy="44628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330569" cy="4450207"/>
            </a:xfrm>
            <a:custGeom>
              <a:avLst/>
              <a:gdLst/>
              <a:ahLst/>
              <a:cxnLst/>
              <a:rect r="r" b="b" t="t" l="l"/>
              <a:pathLst>
                <a:path h="4450207" w="6330569">
                  <a:moveTo>
                    <a:pt x="0" y="135382"/>
                  </a:moveTo>
                  <a:cubicBezTo>
                    <a:pt x="0" y="60579"/>
                    <a:pt x="60706" y="0"/>
                    <a:pt x="135509" y="0"/>
                  </a:cubicBezTo>
                  <a:lnTo>
                    <a:pt x="6195060" y="0"/>
                  </a:lnTo>
                  <a:cubicBezTo>
                    <a:pt x="6269863" y="0"/>
                    <a:pt x="6330569" y="60579"/>
                    <a:pt x="6330569" y="135382"/>
                  </a:cubicBezTo>
                  <a:lnTo>
                    <a:pt x="6330569" y="4314698"/>
                  </a:lnTo>
                  <a:cubicBezTo>
                    <a:pt x="6330569" y="4389501"/>
                    <a:pt x="6269863" y="4450080"/>
                    <a:pt x="6195060" y="4450080"/>
                  </a:cubicBezTo>
                  <a:lnTo>
                    <a:pt x="135509" y="4450080"/>
                  </a:lnTo>
                  <a:cubicBezTo>
                    <a:pt x="60706" y="4450207"/>
                    <a:pt x="0" y="4389501"/>
                    <a:pt x="0" y="431469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43269" cy="4462907"/>
            </a:xfrm>
            <a:custGeom>
              <a:avLst/>
              <a:gdLst/>
              <a:ahLst/>
              <a:cxnLst/>
              <a:rect r="r" b="b" t="t" l="l"/>
              <a:pathLst>
                <a:path h="4462907" w="6343269">
                  <a:moveTo>
                    <a:pt x="0" y="141732"/>
                  </a:moveTo>
                  <a:cubicBezTo>
                    <a:pt x="0" y="63500"/>
                    <a:pt x="63500" y="0"/>
                    <a:pt x="141859" y="0"/>
                  </a:cubicBezTo>
                  <a:lnTo>
                    <a:pt x="6201410" y="0"/>
                  </a:lnTo>
                  <a:lnTo>
                    <a:pt x="6201410" y="6350"/>
                  </a:lnTo>
                  <a:lnTo>
                    <a:pt x="6201410" y="0"/>
                  </a:lnTo>
                  <a:cubicBezTo>
                    <a:pt x="6279769" y="0"/>
                    <a:pt x="6343269" y="63500"/>
                    <a:pt x="6343269" y="141732"/>
                  </a:cubicBezTo>
                  <a:lnTo>
                    <a:pt x="6336919" y="141732"/>
                  </a:lnTo>
                  <a:lnTo>
                    <a:pt x="6343269" y="141732"/>
                  </a:lnTo>
                  <a:lnTo>
                    <a:pt x="6343269" y="4321048"/>
                  </a:lnTo>
                  <a:lnTo>
                    <a:pt x="6336919" y="4321048"/>
                  </a:lnTo>
                  <a:lnTo>
                    <a:pt x="6343269" y="4321048"/>
                  </a:lnTo>
                  <a:cubicBezTo>
                    <a:pt x="6343269" y="4399407"/>
                    <a:pt x="6279769" y="4462780"/>
                    <a:pt x="6201410" y="4462780"/>
                  </a:cubicBezTo>
                  <a:lnTo>
                    <a:pt x="6201410" y="4456430"/>
                  </a:lnTo>
                  <a:lnTo>
                    <a:pt x="6201410" y="4462780"/>
                  </a:lnTo>
                  <a:lnTo>
                    <a:pt x="141859" y="4462780"/>
                  </a:lnTo>
                  <a:lnTo>
                    <a:pt x="141859" y="4456430"/>
                  </a:lnTo>
                  <a:lnTo>
                    <a:pt x="141859" y="4462780"/>
                  </a:lnTo>
                  <a:cubicBezTo>
                    <a:pt x="63500" y="4462907"/>
                    <a:pt x="0" y="4399407"/>
                    <a:pt x="0" y="4321048"/>
                  </a:cubicBezTo>
                  <a:lnTo>
                    <a:pt x="0" y="141732"/>
                  </a:lnTo>
                  <a:lnTo>
                    <a:pt x="6350" y="141732"/>
                  </a:lnTo>
                  <a:lnTo>
                    <a:pt x="0" y="141732"/>
                  </a:lnTo>
                  <a:moveTo>
                    <a:pt x="12700" y="141732"/>
                  </a:moveTo>
                  <a:lnTo>
                    <a:pt x="12700" y="4321048"/>
                  </a:lnTo>
                  <a:lnTo>
                    <a:pt x="6350" y="4321048"/>
                  </a:lnTo>
                  <a:lnTo>
                    <a:pt x="12700" y="4321048"/>
                  </a:lnTo>
                  <a:cubicBezTo>
                    <a:pt x="12700" y="4392295"/>
                    <a:pt x="70485" y="4450080"/>
                    <a:pt x="141859" y="4450080"/>
                  </a:cubicBezTo>
                  <a:lnTo>
                    <a:pt x="6201410" y="4450080"/>
                  </a:lnTo>
                  <a:cubicBezTo>
                    <a:pt x="6272784" y="4450080"/>
                    <a:pt x="6330569" y="4392295"/>
                    <a:pt x="6330569" y="4321048"/>
                  </a:cubicBezTo>
                  <a:lnTo>
                    <a:pt x="6330569" y="141732"/>
                  </a:lnTo>
                  <a:cubicBezTo>
                    <a:pt x="6330569" y="70485"/>
                    <a:pt x="6272784" y="12700"/>
                    <a:pt x="6201410" y="12700"/>
                  </a:cubicBezTo>
                  <a:lnTo>
                    <a:pt x="141859" y="12700"/>
                  </a:lnTo>
                  <a:lnTo>
                    <a:pt x="141859" y="6350"/>
                  </a:lnTo>
                  <a:lnTo>
                    <a:pt x="141859" y="12700"/>
                  </a:lnTo>
                  <a:cubicBezTo>
                    <a:pt x="70485" y="12700"/>
                    <a:pt x="12700" y="70485"/>
                    <a:pt x="12700" y="141732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699474" y="7150150"/>
            <a:ext cx="9747051" cy="2195512"/>
            <a:chOff x="0" y="0"/>
            <a:chExt cx="12996068" cy="29273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2983337" cy="2914650"/>
            </a:xfrm>
            <a:custGeom>
              <a:avLst/>
              <a:gdLst/>
              <a:ahLst/>
              <a:cxnLst/>
              <a:rect r="r" b="b" t="t" l="l"/>
              <a:pathLst>
                <a:path h="2914650" w="12983337">
                  <a:moveTo>
                    <a:pt x="0" y="135382"/>
                  </a:moveTo>
                  <a:cubicBezTo>
                    <a:pt x="0" y="60579"/>
                    <a:pt x="60833" y="0"/>
                    <a:pt x="135890" y="0"/>
                  </a:cubicBezTo>
                  <a:lnTo>
                    <a:pt x="12847447" y="0"/>
                  </a:lnTo>
                  <a:cubicBezTo>
                    <a:pt x="12922504" y="0"/>
                    <a:pt x="12983337" y="60579"/>
                    <a:pt x="12983337" y="135382"/>
                  </a:cubicBezTo>
                  <a:lnTo>
                    <a:pt x="12983337" y="2779268"/>
                  </a:lnTo>
                  <a:cubicBezTo>
                    <a:pt x="12983337" y="2854071"/>
                    <a:pt x="12922504" y="2914650"/>
                    <a:pt x="12847447" y="2914650"/>
                  </a:cubicBezTo>
                  <a:lnTo>
                    <a:pt x="135890" y="2914650"/>
                  </a:lnTo>
                  <a:cubicBezTo>
                    <a:pt x="60833" y="2914650"/>
                    <a:pt x="0" y="2854071"/>
                    <a:pt x="0" y="277926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96037" cy="2927350"/>
            </a:xfrm>
            <a:custGeom>
              <a:avLst/>
              <a:gdLst/>
              <a:ahLst/>
              <a:cxnLst/>
              <a:rect r="r" b="b" t="t" l="l"/>
              <a:pathLst>
                <a:path h="2927350" w="12996037">
                  <a:moveTo>
                    <a:pt x="0" y="141732"/>
                  </a:moveTo>
                  <a:cubicBezTo>
                    <a:pt x="0" y="63500"/>
                    <a:pt x="63754" y="0"/>
                    <a:pt x="142240" y="0"/>
                  </a:cubicBezTo>
                  <a:lnTo>
                    <a:pt x="12853797" y="0"/>
                  </a:lnTo>
                  <a:lnTo>
                    <a:pt x="12853797" y="6350"/>
                  </a:lnTo>
                  <a:lnTo>
                    <a:pt x="12853797" y="0"/>
                  </a:lnTo>
                  <a:cubicBezTo>
                    <a:pt x="12932283" y="0"/>
                    <a:pt x="12996037" y="63500"/>
                    <a:pt x="12996037" y="141732"/>
                  </a:cubicBezTo>
                  <a:lnTo>
                    <a:pt x="12989687" y="141732"/>
                  </a:lnTo>
                  <a:lnTo>
                    <a:pt x="12996037" y="141732"/>
                  </a:lnTo>
                  <a:lnTo>
                    <a:pt x="12996037" y="2785618"/>
                  </a:lnTo>
                  <a:lnTo>
                    <a:pt x="12989687" y="2785618"/>
                  </a:lnTo>
                  <a:lnTo>
                    <a:pt x="12996037" y="2785618"/>
                  </a:lnTo>
                  <a:cubicBezTo>
                    <a:pt x="12996037" y="2863977"/>
                    <a:pt x="12932283" y="2927350"/>
                    <a:pt x="12853797" y="2927350"/>
                  </a:cubicBezTo>
                  <a:lnTo>
                    <a:pt x="12853797" y="2921000"/>
                  </a:lnTo>
                  <a:lnTo>
                    <a:pt x="12853797" y="2927350"/>
                  </a:lnTo>
                  <a:lnTo>
                    <a:pt x="142240" y="2927350"/>
                  </a:lnTo>
                  <a:lnTo>
                    <a:pt x="142240" y="2921000"/>
                  </a:lnTo>
                  <a:lnTo>
                    <a:pt x="142240" y="2927350"/>
                  </a:lnTo>
                  <a:cubicBezTo>
                    <a:pt x="63754" y="2927350"/>
                    <a:pt x="0" y="2863850"/>
                    <a:pt x="0" y="2785618"/>
                  </a:cubicBezTo>
                  <a:lnTo>
                    <a:pt x="0" y="141732"/>
                  </a:lnTo>
                  <a:lnTo>
                    <a:pt x="6350" y="141732"/>
                  </a:lnTo>
                  <a:lnTo>
                    <a:pt x="0" y="141732"/>
                  </a:lnTo>
                  <a:moveTo>
                    <a:pt x="12700" y="141732"/>
                  </a:moveTo>
                  <a:lnTo>
                    <a:pt x="12700" y="2785618"/>
                  </a:lnTo>
                  <a:lnTo>
                    <a:pt x="6350" y="2785618"/>
                  </a:lnTo>
                  <a:lnTo>
                    <a:pt x="12700" y="2785618"/>
                  </a:lnTo>
                  <a:cubicBezTo>
                    <a:pt x="12700" y="2856865"/>
                    <a:pt x="70612" y="2914650"/>
                    <a:pt x="142240" y="2914650"/>
                  </a:cubicBezTo>
                  <a:lnTo>
                    <a:pt x="12853797" y="2914650"/>
                  </a:lnTo>
                  <a:cubicBezTo>
                    <a:pt x="12925298" y="2914650"/>
                    <a:pt x="12983337" y="2856865"/>
                    <a:pt x="12983337" y="2785618"/>
                  </a:cubicBezTo>
                  <a:lnTo>
                    <a:pt x="12983337" y="141732"/>
                  </a:lnTo>
                  <a:cubicBezTo>
                    <a:pt x="12983337" y="70485"/>
                    <a:pt x="12925425" y="12700"/>
                    <a:pt x="12853797" y="12700"/>
                  </a:cubicBezTo>
                  <a:lnTo>
                    <a:pt x="142240" y="12700"/>
                  </a:lnTo>
                  <a:lnTo>
                    <a:pt x="142240" y="6350"/>
                  </a:lnTo>
                  <a:lnTo>
                    <a:pt x="142240" y="12700"/>
                  </a:lnTo>
                  <a:cubicBezTo>
                    <a:pt x="70612" y="12700"/>
                    <a:pt x="12700" y="70485"/>
                    <a:pt x="12700" y="141732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0" y="0"/>
            <a:ext cx="6213412" cy="10287000"/>
          </a:xfrm>
          <a:custGeom>
            <a:avLst/>
            <a:gdLst/>
            <a:ahLst/>
            <a:cxnLst/>
            <a:rect r="r" b="b" t="t" l="l"/>
            <a:pathLst>
              <a:path h="10287000" w="6213412">
                <a:moveTo>
                  <a:pt x="0" y="0"/>
                </a:moveTo>
                <a:lnTo>
                  <a:pt x="6213412" y="0"/>
                </a:lnTo>
                <a:lnTo>
                  <a:pt x="62134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16" t="0" r="-3716" b="-598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86023" y="254225"/>
            <a:ext cx="9517844" cy="224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7113" b="true">
                <a:solidFill>
                  <a:srgbClr val="F0F4F1"/>
                </a:solidFill>
                <a:latin typeface="Roboto Bold"/>
                <a:ea typeface="Roboto Bold"/>
                <a:cs typeface="Roboto Bold"/>
                <a:sym typeface="Roboto Bold"/>
              </a:rPr>
              <a:t>Transform Farming with </a:t>
            </a:r>
            <a:r>
              <a:rPr lang="en-US" sz="7113" b="true">
                <a:solidFill>
                  <a:srgbClr val="F1B57D"/>
                </a:solidFill>
                <a:latin typeface="Roboto Bold"/>
                <a:ea typeface="Roboto Bold"/>
                <a:cs typeface="Roboto Bold"/>
                <a:sym typeface="Roboto Bold"/>
              </a:rPr>
              <a:t>A</a:t>
            </a:r>
            <a:r>
              <a:rPr lang="en-US" sz="7113" b="true">
                <a:solidFill>
                  <a:srgbClr val="F0F4F1"/>
                </a:solidFill>
                <a:latin typeface="Roboto Bold"/>
                <a:ea typeface="Roboto Bold"/>
                <a:cs typeface="Roboto Bold"/>
                <a:sym typeface="Roboto Bold"/>
              </a:rPr>
              <a:t>gr</a:t>
            </a:r>
            <a:r>
              <a:rPr lang="en-US" sz="7113" b="true">
                <a:solidFill>
                  <a:srgbClr val="F1B57D"/>
                </a:solidFill>
                <a:latin typeface="Roboto Bold"/>
                <a:ea typeface="Roboto Bold"/>
                <a:cs typeface="Roboto Bold"/>
                <a:sym typeface="Roboto Bold"/>
              </a:rPr>
              <a:t>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5459" y="3807767"/>
            <a:ext cx="4245471" cy="37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Increased Crop Yields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55459" y="4641502"/>
            <a:ext cx="4245471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Image-to-Insight system helps farmers identify and address issues early, leading to healthier crops and higher yields, ultimately boosting their profitability.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45070" y="3807767"/>
            <a:ext cx="4245471" cy="75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Reduced Waste and Inefficiency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45070" y="4641502"/>
            <a:ext cx="4245471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providing data-driven insights, the system enables farmers to make more informed decisions, reducing waste, minimizing resource consumption, and improving overall farming efficiency.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55459" y="7387084"/>
            <a:ext cx="7528620" cy="37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Empowered Farming Decisions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55459" y="7843094"/>
            <a:ext cx="9235082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 the power of AI-driven analysis and personalized recommendations, farmers can confidently navigate the complexities of crop management and make informed decisions that maximize their success.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99474" y="2962821"/>
            <a:ext cx="4245471" cy="37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Conclusions: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99474" y="3570834"/>
            <a:ext cx="7231976" cy="3347145"/>
            <a:chOff x="0" y="0"/>
            <a:chExt cx="9642635" cy="44628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653" y="6350"/>
              <a:ext cx="9623353" cy="4450207"/>
            </a:xfrm>
            <a:custGeom>
              <a:avLst/>
              <a:gdLst/>
              <a:ahLst/>
              <a:cxnLst/>
              <a:rect r="r" b="b" t="t" l="l"/>
              <a:pathLst>
                <a:path h="4450207" w="9623353">
                  <a:moveTo>
                    <a:pt x="0" y="135382"/>
                  </a:moveTo>
                  <a:cubicBezTo>
                    <a:pt x="0" y="60579"/>
                    <a:pt x="92282" y="0"/>
                    <a:pt x="205993" y="0"/>
                  </a:cubicBezTo>
                  <a:lnTo>
                    <a:pt x="9417360" y="0"/>
                  </a:lnTo>
                  <a:cubicBezTo>
                    <a:pt x="9531072" y="0"/>
                    <a:pt x="9623353" y="60579"/>
                    <a:pt x="9623353" y="135382"/>
                  </a:cubicBezTo>
                  <a:lnTo>
                    <a:pt x="9623353" y="4314698"/>
                  </a:lnTo>
                  <a:cubicBezTo>
                    <a:pt x="9623353" y="4389501"/>
                    <a:pt x="9531072" y="4450080"/>
                    <a:pt x="9417360" y="4450080"/>
                  </a:cubicBezTo>
                  <a:lnTo>
                    <a:pt x="205993" y="4450080"/>
                  </a:lnTo>
                  <a:cubicBezTo>
                    <a:pt x="92282" y="4450207"/>
                    <a:pt x="0" y="4389501"/>
                    <a:pt x="0" y="431469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42651" cy="4462907"/>
            </a:xfrm>
            <a:custGeom>
              <a:avLst/>
              <a:gdLst/>
              <a:ahLst/>
              <a:cxnLst/>
              <a:rect r="r" b="b" t="t" l="l"/>
              <a:pathLst>
                <a:path h="4462907" w="9642651">
                  <a:moveTo>
                    <a:pt x="0" y="141732"/>
                  </a:moveTo>
                  <a:cubicBezTo>
                    <a:pt x="0" y="63500"/>
                    <a:pt x="96529" y="0"/>
                    <a:pt x="215646" y="0"/>
                  </a:cubicBezTo>
                  <a:lnTo>
                    <a:pt x="9427013" y="0"/>
                  </a:lnTo>
                  <a:lnTo>
                    <a:pt x="9427013" y="6350"/>
                  </a:lnTo>
                  <a:lnTo>
                    <a:pt x="9427013" y="0"/>
                  </a:lnTo>
                  <a:cubicBezTo>
                    <a:pt x="9546130" y="0"/>
                    <a:pt x="9642651" y="63500"/>
                    <a:pt x="9642651" y="141732"/>
                  </a:cubicBezTo>
                  <a:lnTo>
                    <a:pt x="9633006" y="141732"/>
                  </a:lnTo>
                  <a:lnTo>
                    <a:pt x="9642651" y="141732"/>
                  </a:lnTo>
                  <a:lnTo>
                    <a:pt x="9642651" y="4321048"/>
                  </a:lnTo>
                  <a:lnTo>
                    <a:pt x="9633006" y="4321048"/>
                  </a:lnTo>
                  <a:lnTo>
                    <a:pt x="9642651" y="4321048"/>
                  </a:lnTo>
                  <a:cubicBezTo>
                    <a:pt x="9642651" y="4399407"/>
                    <a:pt x="9546130" y="4462780"/>
                    <a:pt x="9427013" y="4462780"/>
                  </a:cubicBezTo>
                  <a:lnTo>
                    <a:pt x="9427013" y="4456430"/>
                  </a:lnTo>
                  <a:lnTo>
                    <a:pt x="9427013" y="4462780"/>
                  </a:lnTo>
                  <a:lnTo>
                    <a:pt x="215646" y="4462780"/>
                  </a:lnTo>
                  <a:lnTo>
                    <a:pt x="215646" y="4456430"/>
                  </a:lnTo>
                  <a:lnTo>
                    <a:pt x="215646" y="4462780"/>
                  </a:lnTo>
                  <a:cubicBezTo>
                    <a:pt x="96529" y="4462907"/>
                    <a:pt x="0" y="4399407"/>
                    <a:pt x="0" y="4321048"/>
                  </a:cubicBezTo>
                  <a:lnTo>
                    <a:pt x="0" y="141732"/>
                  </a:lnTo>
                  <a:lnTo>
                    <a:pt x="9653" y="141732"/>
                  </a:lnTo>
                  <a:lnTo>
                    <a:pt x="0" y="141732"/>
                  </a:lnTo>
                  <a:moveTo>
                    <a:pt x="19306" y="141732"/>
                  </a:moveTo>
                  <a:lnTo>
                    <a:pt x="19306" y="4321048"/>
                  </a:lnTo>
                  <a:lnTo>
                    <a:pt x="9653" y="4321048"/>
                  </a:lnTo>
                  <a:lnTo>
                    <a:pt x="19306" y="4321048"/>
                  </a:lnTo>
                  <a:cubicBezTo>
                    <a:pt x="19306" y="4392295"/>
                    <a:pt x="107147" y="4450080"/>
                    <a:pt x="215646" y="4450080"/>
                  </a:cubicBezTo>
                  <a:lnTo>
                    <a:pt x="9427013" y="4450080"/>
                  </a:lnTo>
                  <a:cubicBezTo>
                    <a:pt x="9535511" y="4450080"/>
                    <a:pt x="9623353" y="4392295"/>
                    <a:pt x="9623353" y="4321048"/>
                  </a:cubicBezTo>
                  <a:lnTo>
                    <a:pt x="9623353" y="141732"/>
                  </a:lnTo>
                  <a:cubicBezTo>
                    <a:pt x="9623353" y="70485"/>
                    <a:pt x="9535512" y="12700"/>
                    <a:pt x="9427013" y="12700"/>
                  </a:cubicBezTo>
                  <a:lnTo>
                    <a:pt x="215646" y="12700"/>
                  </a:lnTo>
                  <a:lnTo>
                    <a:pt x="215646" y="6350"/>
                  </a:lnTo>
                  <a:lnTo>
                    <a:pt x="215646" y="12700"/>
                  </a:lnTo>
                  <a:cubicBezTo>
                    <a:pt x="107147" y="12700"/>
                    <a:pt x="19306" y="70485"/>
                    <a:pt x="19306" y="141732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6213412" cy="10287000"/>
          </a:xfrm>
          <a:custGeom>
            <a:avLst/>
            <a:gdLst/>
            <a:ahLst/>
            <a:cxnLst/>
            <a:rect r="r" b="b" t="t" l="l"/>
            <a:pathLst>
              <a:path h="10287000" w="6213412">
                <a:moveTo>
                  <a:pt x="0" y="0"/>
                </a:moveTo>
                <a:lnTo>
                  <a:pt x="6213412" y="0"/>
                </a:lnTo>
                <a:lnTo>
                  <a:pt x="62134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16" t="0" r="-3716" b="-598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32291" y="1752704"/>
            <a:ext cx="9517844" cy="111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7113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Future Scope for</a:t>
            </a:r>
            <a:r>
              <a:rPr lang="en-US" sz="7113" b="true">
                <a:solidFill>
                  <a:srgbClr val="F1B57D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7113" b="true">
                <a:solidFill>
                  <a:srgbClr val="F1B57D"/>
                </a:solidFill>
                <a:latin typeface="Roboto Bold"/>
                <a:ea typeface="Roboto Bold"/>
                <a:cs typeface="Roboto Bold"/>
                <a:sym typeface="Roboto Bold"/>
              </a:rPr>
              <a:t>A</a:t>
            </a:r>
            <a:r>
              <a:rPr lang="en-US" sz="7113" b="true">
                <a:solidFill>
                  <a:srgbClr val="F0F4F1"/>
                </a:solidFill>
                <a:latin typeface="Roboto Bold"/>
                <a:ea typeface="Roboto Bold"/>
                <a:cs typeface="Roboto Bold"/>
                <a:sym typeface="Roboto Bold"/>
              </a:rPr>
              <a:t>gr</a:t>
            </a:r>
            <a:r>
              <a:rPr lang="en-US" sz="7113" b="true">
                <a:solidFill>
                  <a:srgbClr val="F1B57D"/>
                </a:solidFill>
                <a:latin typeface="Roboto Bold"/>
                <a:ea typeface="Roboto Bold"/>
                <a:cs typeface="Roboto Bold"/>
                <a:sym typeface="Roboto Bold"/>
              </a:rPr>
              <a:t>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65063" y="3943868"/>
            <a:ext cx="7258143" cy="257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2193" indent="-346097" lvl="1">
              <a:lnSpc>
                <a:spcPts val="3962"/>
              </a:lnSpc>
              <a:buFont typeface="Arial"/>
              <a:buChar char="•"/>
            </a:pPr>
            <a:r>
              <a:rPr lang="en-US" b="true" sz="320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Crop and Weed Classification</a:t>
            </a:r>
          </a:p>
          <a:p>
            <a:pPr algn="l">
              <a:lnSpc>
                <a:spcPts val="3962"/>
              </a:lnSpc>
            </a:pPr>
          </a:p>
          <a:p>
            <a:pPr algn="l" marL="692193" indent="-346097" lvl="1">
              <a:lnSpc>
                <a:spcPts val="3962"/>
              </a:lnSpc>
              <a:buFont typeface="Arial"/>
              <a:buChar char="•"/>
            </a:pPr>
            <a:r>
              <a:rPr lang="en-US" b="true" sz="320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Multilingual Support</a:t>
            </a:r>
          </a:p>
          <a:p>
            <a:pPr algn="l">
              <a:lnSpc>
                <a:spcPts val="3962"/>
              </a:lnSpc>
            </a:pPr>
          </a:p>
          <a:p>
            <a:pPr algn="l" marL="692193" indent="-346096" lvl="1">
              <a:lnSpc>
                <a:spcPts val="3965"/>
              </a:lnSpc>
              <a:buFont typeface="Arial"/>
              <a:buChar char="•"/>
            </a:pPr>
            <a:r>
              <a:rPr lang="en-US" b="true" sz="320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Farmer centric web application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42" r="0" b="-54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63318"/>
            <a:ext cx="18288000" cy="5423682"/>
          </a:xfrm>
          <a:custGeom>
            <a:avLst/>
            <a:gdLst/>
            <a:ahLst/>
            <a:cxnLst/>
            <a:rect r="r" b="b" t="t" l="l"/>
            <a:pathLst>
              <a:path h="5423682" w="18288000">
                <a:moveTo>
                  <a:pt x="0" y="0"/>
                </a:moveTo>
                <a:lnTo>
                  <a:pt x="18288000" y="0"/>
                </a:lnTo>
                <a:lnTo>
                  <a:pt x="18288000" y="5423682"/>
                </a:lnTo>
                <a:lnTo>
                  <a:pt x="0" y="5423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 l="0" t="-114325" r="0" b="-1060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5163" y="6512810"/>
            <a:ext cx="14418527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0"/>
              </a:lnSpc>
            </a:pPr>
            <a:r>
              <a:rPr lang="en-US" b="true" sz="14400" spc="2390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45664" y="2846610"/>
            <a:ext cx="2876349" cy="2876349"/>
          </a:xfrm>
          <a:custGeom>
            <a:avLst/>
            <a:gdLst/>
            <a:ahLst/>
            <a:cxnLst/>
            <a:rect r="r" b="b" t="t" l="l"/>
            <a:pathLst>
              <a:path h="2876349" w="2876349">
                <a:moveTo>
                  <a:pt x="0" y="0"/>
                </a:moveTo>
                <a:lnTo>
                  <a:pt x="2876349" y="0"/>
                </a:lnTo>
                <a:lnTo>
                  <a:pt x="2876349" y="2876349"/>
                </a:lnTo>
                <a:lnTo>
                  <a:pt x="0" y="2876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64804" y="-412152"/>
            <a:ext cx="3958393" cy="1440852"/>
            <a:chOff x="0" y="0"/>
            <a:chExt cx="1980573" cy="720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0573" cy="720927"/>
            </a:xfrm>
            <a:custGeom>
              <a:avLst/>
              <a:gdLst/>
              <a:ahLst/>
              <a:cxnLst/>
              <a:rect r="r" b="b" t="t" l="l"/>
              <a:pathLst>
                <a:path h="720927" w="1980573">
                  <a:moveTo>
                    <a:pt x="1856113" y="720927"/>
                  </a:moveTo>
                  <a:lnTo>
                    <a:pt x="124460" y="720927"/>
                  </a:lnTo>
                  <a:cubicBezTo>
                    <a:pt x="55880" y="720927"/>
                    <a:pt x="0" y="665047"/>
                    <a:pt x="0" y="5964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56113" y="0"/>
                  </a:lnTo>
                  <a:cubicBezTo>
                    <a:pt x="1924693" y="0"/>
                    <a:pt x="1980573" y="55880"/>
                    <a:pt x="1980573" y="124460"/>
                  </a:cubicBezTo>
                  <a:lnTo>
                    <a:pt x="1980573" y="596467"/>
                  </a:lnTo>
                  <a:cubicBezTo>
                    <a:pt x="1980573" y="665047"/>
                    <a:pt x="1924693" y="720927"/>
                    <a:pt x="1856113" y="720927"/>
                  </a:cubicBezTo>
                  <a:close/>
                </a:path>
              </a:pathLst>
            </a:custGeom>
            <a:solidFill>
              <a:srgbClr val="F29F05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164804" y="228739"/>
            <a:ext cx="39583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34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29/11/2024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83690" y="5602841"/>
            <a:ext cx="2053406" cy="878849"/>
            <a:chOff x="0" y="0"/>
            <a:chExt cx="2737874" cy="117179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04775"/>
              <a:ext cx="761982" cy="1276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081"/>
                </a:lnSpc>
              </a:pPr>
              <a:r>
                <a:rPr lang="en-US" b="true" sz="5772" spc="958">
                  <a:solidFill>
                    <a:srgbClr val="F1B57D"/>
                  </a:solidFill>
                  <a:latin typeface="XB Niloofar Bold"/>
                  <a:ea typeface="XB Niloofar Bold"/>
                  <a:cs typeface="XB Niloofar Bold"/>
                  <a:sym typeface="XB Niloofar Bold"/>
                </a:rPr>
                <a:t>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41771" y="-104775"/>
              <a:ext cx="561046" cy="1276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081"/>
                </a:lnSpc>
              </a:pPr>
              <a:r>
                <a:rPr lang="en-US" b="true" sz="5772" spc="958">
                  <a:solidFill>
                    <a:srgbClr val="FFFFFF"/>
                  </a:solidFill>
                  <a:latin typeface="XB Niloofar Bold"/>
                  <a:ea typeface="XB Niloofar Bold"/>
                  <a:cs typeface="XB Niloofar Bold"/>
                  <a:sym typeface="XB Niloofar Bold"/>
                </a:rPr>
                <a:t>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83407" y="-104775"/>
              <a:ext cx="454669" cy="1276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081"/>
                </a:lnSpc>
              </a:pPr>
              <a:r>
                <a:rPr lang="en-US" b="true" sz="5772" spc="958">
                  <a:solidFill>
                    <a:srgbClr val="FFFFFF"/>
                  </a:solidFill>
                  <a:latin typeface="XB Niloofar Bold"/>
                  <a:ea typeface="XB Niloofar Bold"/>
                  <a:cs typeface="XB Niloofar Bold"/>
                  <a:sym typeface="XB Niloofar Bold"/>
                </a:rPr>
                <a:t>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318665" y="-104775"/>
              <a:ext cx="419209" cy="1276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081"/>
                </a:lnSpc>
              </a:pPr>
              <a:r>
                <a:rPr lang="en-US" b="true" sz="5772" spc="958">
                  <a:solidFill>
                    <a:srgbClr val="F1B57D"/>
                  </a:solidFill>
                  <a:latin typeface="XB Niloofar Bold"/>
                  <a:ea typeface="XB Niloofar Bold"/>
                  <a:cs typeface="XB Niloofar Bold"/>
                  <a:sym typeface="XB Niloofar Bold"/>
                </a:rPr>
                <a:t>I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DAGX2pnN4aA</dc:identifier>
  <dcterms:modified xsi:type="dcterms:W3CDTF">2011-08-01T06:04:30Z</dcterms:modified>
  <cp:revision>1</cp:revision>
  <dc:title>Agri-ai</dc:title>
</cp:coreProperties>
</file>